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9" r:id="rId2"/>
    <p:sldId id="260" r:id="rId3"/>
    <p:sldId id="264" r:id="rId4"/>
    <p:sldId id="266" r:id="rId5"/>
    <p:sldId id="267" r:id="rId6"/>
    <p:sldId id="268" r:id="rId7"/>
    <p:sldId id="269" r:id="rId8"/>
    <p:sldId id="257" r:id="rId9"/>
    <p:sldId id="258" r:id="rId10"/>
    <p:sldId id="256" r:id="rId11"/>
    <p:sldId id="261" r:id="rId12"/>
    <p:sldId id="262" r:id="rId13"/>
    <p:sldId id="281" r:id="rId14"/>
    <p:sldId id="282" r:id="rId15"/>
    <p:sldId id="277" r:id="rId16"/>
    <p:sldId id="265" r:id="rId17"/>
    <p:sldId id="283" r:id="rId18"/>
    <p:sldId id="270" r:id="rId19"/>
    <p:sldId id="278" r:id="rId20"/>
    <p:sldId id="276" r:id="rId21"/>
    <p:sldId id="273" r:id="rId22"/>
    <p:sldId id="271" r:id="rId23"/>
    <p:sldId id="272" r:id="rId24"/>
    <p:sldId id="274" r:id="rId25"/>
    <p:sldId id="27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69" d="100"/>
          <a:sy n="69" d="100"/>
        </p:scale>
        <p:origin x="-171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Dr.%20Schack\Desktop\JJPOCCPIECES\DCF%20RTA%20monthlycomparison.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a:t>Juvenile Cases Added, Total</a:t>
            </a:r>
            <a:r>
              <a:rPr lang="en-US" baseline="0"/>
              <a:t> and 16 Year Olds, January 2009-April 2011</a:t>
            </a:r>
            <a:endParaRPr lang="en-US"/>
          </a:p>
        </c:rich>
      </c:tx>
      <c:layout/>
    </c:title>
    <c:plotArea>
      <c:layout/>
      <c:lineChart>
        <c:grouping val="standard"/>
        <c:ser>
          <c:idx val="0"/>
          <c:order val="0"/>
          <c:tx>
            <c:strRef>
              <c:f>Sheet1!$B$2</c:f>
              <c:strCache>
                <c:ptCount val="1"/>
                <c:pt idx="0">
                  <c:v>16 Year Old Cases Added</c:v>
                </c:pt>
              </c:strCache>
            </c:strRef>
          </c:tx>
          <c:marker>
            <c:symbol val="none"/>
          </c:marker>
          <c:cat>
            <c:numRef>
              <c:f>Sheet1!$A$3:$A$30</c:f>
              <c:numCache>
                <c:formatCode>[$-409]mmm\-yy;@</c:formatCode>
                <c:ptCount val="28"/>
                <c:pt idx="0">
                  <c:v>39823</c:v>
                </c:pt>
                <c:pt idx="1">
                  <c:v>39854</c:v>
                </c:pt>
                <c:pt idx="2">
                  <c:v>39882</c:v>
                </c:pt>
                <c:pt idx="3">
                  <c:v>39913</c:v>
                </c:pt>
                <c:pt idx="4">
                  <c:v>39943</c:v>
                </c:pt>
                <c:pt idx="5">
                  <c:v>39974</c:v>
                </c:pt>
                <c:pt idx="6">
                  <c:v>40004</c:v>
                </c:pt>
                <c:pt idx="7">
                  <c:v>40035</c:v>
                </c:pt>
                <c:pt idx="8">
                  <c:v>40066</c:v>
                </c:pt>
                <c:pt idx="9">
                  <c:v>40096</c:v>
                </c:pt>
                <c:pt idx="10">
                  <c:v>40127</c:v>
                </c:pt>
                <c:pt idx="11">
                  <c:v>40156</c:v>
                </c:pt>
                <c:pt idx="12">
                  <c:v>40188</c:v>
                </c:pt>
                <c:pt idx="13">
                  <c:v>40219</c:v>
                </c:pt>
                <c:pt idx="14">
                  <c:v>40247</c:v>
                </c:pt>
                <c:pt idx="15">
                  <c:v>40278</c:v>
                </c:pt>
                <c:pt idx="16">
                  <c:v>40308</c:v>
                </c:pt>
                <c:pt idx="17">
                  <c:v>40339</c:v>
                </c:pt>
                <c:pt idx="18">
                  <c:v>40369</c:v>
                </c:pt>
                <c:pt idx="19">
                  <c:v>40400</c:v>
                </c:pt>
                <c:pt idx="20">
                  <c:v>40431</c:v>
                </c:pt>
                <c:pt idx="21">
                  <c:v>40461</c:v>
                </c:pt>
                <c:pt idx="22">
                  <c:v>40492</c:v>
                </c:pt>
                <c:pt idx="23">
                  <c:v>40522</c:v>
                </c:pt>
                <c:pt idx="24">
                  <c:v>40554</c:v>
                </c:pt>
                <c:pt idx="25">
                  <c:v>40585</c:v>
                </c:pt>
                <c:pt idx="26">
                  <c:v>40613</c:v>
                </c:pt>
                <c:pt idx="27">
                  <c:v>40644</c:v>
                </c:pt>
              </c:numCache>
            </c:numRef>
          </c:cat>
          <c:val>
            <c:numRef>
              <c:f>Sheet1!$B$3:$B$30</c:f>
              <c:numCache>
                <c:formatCode>General</c:formatCode>
                <c:ptCount val="28"/>
                <c:pt idx="12">
                  <c:v>261</c:v>
                </c:pt>
                <c:pt idx="13">
                  <c:v>268</c:v>
                </c:pt>
                <c:pt idx="14">
                  <c:v>421</c:v>
                </c:pt>
                <c:pt idx="15">
                  <c:v>366</c:v>
                </c:pt>
                <c:pt idx="16">
                  <c:v>388</c:v>
                </c:pt>
                <c:pt idx="17">
                  <c:v>404</c:v>
                </c:pt>
                <c:pt idx="18">
                  <c:v>301</c:v>
                </c:pt>
                <c:pt idx="19">
                  <c:v>284</c:v>
                </c:pt>
                <c:pt idx="20">
                  <c:v>352</c:v>
                </c:pt>
                <c:pt idx="21">
                  <c:v>362</c:v>
                </c:pt>
                <c:pt idx="22">
                  <c:v>416</c:v>
                </c:pt>
                <c:pt idx="23">
                  <c:v>363</c:v>
                </c:pt>
                <c:pt idx="24">
                  <c:v>287</c:v>
                </c:pt>
                <c:pt idx="25">
                  <c:v>312</c:v>
                </c:pt>
                <c:pt idx="26">
                  <c:v>393</c:v>
                </c:pt>
                <c:pt idx="27">
                  <c:v>299</c:v>
                </c:pt>
              </c:numCache>
            </c:numRef>
          </c:val>
        </c:ser>
        <c:ser>
          <c:idx val="1"/>
          <c:order val="1"/>
          <c:tx>
            <c:strRef>
              <c:f>Sheet1!$C$2</c:f>
              <c:strCache>
                <c:ptCount val="1"/>
                <c:pt idx="0">
                  <c:v>Total Cases Added</c:v>
                </c:pt>
              </c:strCache>
            </c:strRef>
          </c:tx>
          <c:marker>
            <c:symbol val="none"/>
          </c:marker>
          <c:cat>
            <c:numRef>
              <c:f>Sheet1!$A$3:$A$30</c:f>
              <c:numCache>
                <c:formatCode>[$-409]mmm\-yy;@</c:formatCode>
                <c:ptCount val="28"/>
                <c:pt idx="0">
                  <c:v>39823</c:v>
                </c:pt>
                <c:pt idx="1">
                  <c:v>39854</c:v>
                </c:pt>
                <c:pt idx="2">
                  <c:v>39882</c:v>
                </c:pt>
                <c:pt idx="3">
                  <c:v>39913</c:v>
                </c:pt>
                <c:pt idx="4">
                  <c:v>39943</c:v>
                </c:pt>
                <c:pt idx="5">
                  <c:v>39974</c:v>
                </c:pt>
                <c:pt idx="6">
                  <c:v>40004</c:v>
                </c:pt>
                <c:pt idx="7">
                  <c:v>40035</c:v>
                </c:pt>
                <c:pt idx="8">
                  <c:v>40066</c:v>
                </c:pt>
                <c:pt idx="9">
                  <c:v>40096</c:v>
                </c:pt>
                <c:pt idx="10">
                  <c:v>40127</c:v>
                </c:pt>
                <c:pt idx="11">
                  <c:v>40156</c:v>
                </c:pt>
                <c:pt idx="12">
                  <c:v>40188</c:v>
                </c:pt>
                <c:pt idx="13">
                  <c:v>40219</c:v>
                </c:pt>
                <c:pt idx="14">
                  <c:v>40247</c:v>
                </c:pt>
                <c:pt idx="15">
                  <c:v>40278</c:v>
                </c:pt>
                <c:pt idx="16">
                  <c:v>40308</c:v>
                </c:pt>
                <c:pt idx="17">
                  <c:v>40339</c:v>
                </c:pt>
                <c:pt idx="18">
                  <c:v>40369</c:v>
                </c:pt>
                <c:pt idx="19">
                  <c:v>40400</c:v>
                </c:pt>
                <c:pt idx="20">
                  <c:v>40431</c:v>
                </c:pt>
                <c:pt idx="21">
                  <c:v>40461</c:v>
                </c:pt>
                <c:pt idx="22">
                  <c:v>40492</c:v>
                </c:pt>
                <c:pt idx="23">
                  <c:v>40522</c:v>
                </c:pt>
                <c:pt idx="24">
                  <c:v>40554</c:v>
                </c:pt>
                <c:pt idx="25">
                  <c:v>40585</c:v>
                </c:pt>
                <c:pt idx="26">
                  <c:v>40613</c:v>
                </c:pt>
                <c:pt idx="27">
                  <c:v>40644</c:v>
                </c:pt>
              </c:numCache>
            </c:numRef>
          </c:cat>
          <c:val>
            <c:numRef>
              <c:f>Sheet1!$C$3:$C$30</c:f>
              <c:numCache>
                <c:formatCode>General</c:formatCode>
                <c:ptCount val="28"/>
                <c:pt idx="0">
                  <c:v>986</c:v>
                </c:pt>
                <c:pt idx="1">
                  <c:v>1056</c:v>
                </c:pt>
                <c:pt idx="2">
                  <c:v>1443</c:v>
                </c:pt>
                <c:pt idx="3">
                  <c:v>1315</c:v>
                </c:pt>
                <c:pt idx="4">
                  <c:v>1281</c:v>
                </c:pt>
                <c:pt idx="5">
                  <c:v>1360</c:v>
                </c:pt>
                <c:pt idx="6">
                  <c:v>848</c:v>
                </c:pt>
                <c:pt idx="7">
                  <c:v>742</c:v>
                </c:pt>
                <c:pt idx="8">
                  <c:v>1127</c:v>
                </c:pt>
                <c:pt idx="9">
                  <c:v>1198</c:v>
                </c:pt>
                <c:pt idx="10">
                  <c:v>1089</c:v>
                </c:pt>
                <c:pt idx="11">
                  <c:v>1158</c:v>
                </c:pt>
                <c:pt idx="12">
                  <c:v>1242</c:v>
                </c:pt>
                <c:pt idx="13">
                  <c:v>1196</c:v>
                </c:pt>
                <c:pt idx="14">
                  <c:v>1779</c:v>
                </c:pt>
                <c:pt idx="15">
                  <c:v>1604</c:v>
                </c:pt>
                <c:pt idx="16">
                  <c:v>1568</c:v>
                </c:pt>
                <c:pt idx="17">
                  <c:v>1555</c:v>
                </c:pt>
                <c:pt idx="18">
                  <c:v>939</c:v>
                </c:pt>
                <c:pt idx="19">
                  <c:v>952</c:v>
                </c:pt>
                <c:pt idx="20">
                  <c:v>1124</c:v>
                </c:pt>
                <c:pt idx="21">
                  <c:v>1377</c:v>
                </c:pt>
                <c:pt idx="22">
                  <c:v>1584</c:v>
                </c:pt>
                <c:pt idx="23">
                  <c:v>1352</c:v>
                </c:pt>
                <c:pt idx="24">
                  <c:v>1242</c:v>
                </c:pt>
                <c:pt idx="25">
                  <c:v>1196</c:v>
                </c:pt>
                <c:pt idx="26">
                  <c:v>1779</c:v>
                </c:pt>
                <c:pt idx="27">
                  <c:v>1604</c:v>
                </c:pt>
              </c:numCache>
            </c:numRef>
          </c:val>
        </c:ser>
        <c:marker val="1"/>
        <c:axId val="65671936"/>
        <c:axId val="65724416"/>
      </c:lineChart>
      <c:dateAx>
        <c:axId val="65671936"/>
        <c:scaling>
          <c:orientation val="minMax"/>
        </c:scaling>
        <c:axPos val="b"/>
        <c:numFmt formatCode="[$-409]mmm\-yy;@" sourceLinked="0"/>
        <c:tickLblPos val="nextTo"/>
        <c:crossAx val="65724416"/>
        <c:crosses val="autoZero"/>
        <c:auto val="1"/>
        <c:lblOffset val="100"/>
      </c:dateAx>
      <c:valAx>
        <c:axId val="65724416"/>
        <c:scaling>
          <c:orientation val="minMax"/>
        </c:scaling>
        <c:axPos val="l"/>
        <c:numFmt formatCode="General" sourceLinked="1"/>
        <c:tickLblPos val="nextTo"/>
        <c:crossAx val="65671936"/>
        <c:crosses val="autoZero"/>
        <c:crossBetween val="between"/>
      </c:valAx>
    </c:plotArea>
    <c:legend>
      <c:legendPos val="b"/>
      <c:layout/>
    </c:legend>
    <c:plotVisOnly val="1"/>
    <c:dispBlanksAs val="gap"/>
  </c:chart>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23F488-33B5-4B9C-84B0-BE9BF64F3262}" type="datetimeFigureOut">
              <a:rPr lang="en-US" smtClean="0"/>
              <a:pPr/>
              <a:t>6/27/2011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9B9C5-79C7-4F8B-B574-70CD6702A2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p>
        </p:txBody>
      </p:sp>
      <p:sp>
        <p:nvSpPr>
          <p:cNvPr id="41988" name="Slide Number Placeholder 3"/>
          <p:cNvSpPr>
            <a:spLocks noGrp="1"/>
          </p:cNvSpPr>
          <p:nvPr>
            <p:ph type="sldNum" sz="quarter" idx="5"/>
          </p:nvPr>
        </p:nvSpPr>
        <p:spPr>
          <a:noFill/>
        </p:spPr>
        <p:txBody>
          <a:bodyPr/>
          <a:lstStyle/>
          <a:p>
            <a:fld id="{020D342A-A68F-4522-90B7-38EFAF573021}" type="slidenum">
              <a:rPr lang="en-US" smtClean="0"/>
              <a:pPr/>
              <a:t>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3BEA82-00EB-4C4E-9D96-71991C9BAEB7}" type="datetimeFigureOut">
              <a:rPr lang="en-US" smtClean="0"/>
              <a:pPr/>
              <a:t>6/27/2011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4A4D1-B9DD-472E-AA5B-D5D06CB983F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3BEA82-00EB-4C4E-9D96-71991C9BAEB7}" type="datetimeFigureOut">
              <a:rPr lang="en-US" smtClean="0"/>
              <a:pPr/>
              <a:t>6/27/2011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4A4D1-B9DD-472E-AA5B-D5D06CB983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3BEA82-00EB-4C4E-9D96-71991C9BAEB7}" type="datetimeFigureOut">
              <a:rPr lang="en-US" smtClean="0"/>
              <a:pPr/>
              <a:t>6/27/2011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4A4D1-B9DD-472E-AA5B-D5D06CB983F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3BEA82-00EB-4C4E-9D96-71991C9BAEB7}" type="datetimeFigureOut">
              <a:rPr lang="en-US" smtClean="0"/>
              <a:pPr/>
              <a:t>6/27/2011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4A4D1-B9DD-472E-AA5B-D5D06CB983F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3BEA82-00EB-4C4E-9D96-71991C9BAEB7}" type="datetimeFigureOut">
              <a:rPr lang="en-US" smtClean="0"/>
              <a:pPr/>
              <a:t>6/27/2011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4A4D1-B9DD-472E-AA5B-D5D06CB983F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3BEA82-00EB-4C4E-9D96-71991C9BAEB7}" type="datetimeFigureOut">
              <a:rPr lang="en-US" smtClean="0"/>
              <a:pPr/>
              <a:t>6/27/2011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4A4D1-B9DD-472E-AA5B-D5D06CB983F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3BEA82-00EB-4C4E-9D96-71991C9BAEB7}" type="datetimeFigureOut">
              <a:rPr lang="en-US" smtClean="0"/>
              <a:pPr/>
              <a:t>6/27/2011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B4A4D1-B9DD-472E-AA5B-D5D06CB983F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3BEA82-00EB-4C4E-9D96-71991C9BAEB7}" type="datetimeFigureOut">
              <a:rPr lang="en-US" smtClean="0"/>
              <a:pPr/>
              <a:t>6/27/2011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B4A4D1-B9DD-472E-AA5B-D5D06CB983F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BEA82-00EB-4C4E-9D96-71991C9BAEB7}" type="datetimeFigureOut">
              <a:rPr lang="en-US" smtClean="0"/>
              <a:pPr/>
              <a:t>6/27/2011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B4A4D1-B9DD-472E-AA5B-D5D06CB983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BEA82-00EB-4C4E-9D96-71991C9BAEB7}" type="datetimeFigureOut">
              <a:rPr lang="en-US" smtClean="0"/>
              <a:pPr/>
              <a:t>6/27/2011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4A4D1-B9DD-472E-AA5B-D5D06CB983F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BEA82-00EB-4C4E-9D96-71991C9BAEB7}" type="datetimeFigureOut">
              <a:rPr lang="en-US" smtClean="0"/>
              <a:pPr/>
              <a:t>6/27/2011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4A4D1-B9DD-472E-AA5B-D5D06CB983F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BEA82-00EB-4C4E-9D96-71991C9BAEB7}" type="datetimeFigureOut">
              <a:rPr lang="en-US" smtClean="0"/>
              <a:pPr/>
              <a:t>6/27/2011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B4A4D1-B9DD-472E-AA5B-D5D06CB983F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charteroakgroup.com/" TargetMode="External"/><Relationship Id="rId2" Type="http://schemas.openxmlformats.org/officeDocument/2006/relationships/hyperlink" Target="mailto:rschack@charteroakgroup.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Applying Results-Based Accountability™ to Connecticut Juvenile Justice Programs </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Presented by:</a:t>
            </a:r>
          </a:p>
          <a:p>
            <a:r>
              <a:rPr lang="en-US" dirty="0" smtClean="0"/>
              <a:t>Ron Schack, Ph.D.</a:t>
            </a:r>
          </a:p>
          <a:p>
            <a:r>
              <a:rPr lang="en-US" dirty="0" smtClean="0"/>
              <a:t>Director</a:t>
            </a:r>
          </a:p>
          <a:p>
            <a:r>
              <a:rPr lang="en-US" dirty="0" smtClean="0"/>
              <a:t>The Charter Oak Group, LLC</a:t>
            </a:r>
          </a:p>
          <a:p>
            <a:r>
              <a:rPr lang="en-US" dirty="0" smtClean="0"/>
              <a:t>June 28, 2011</a:t>
            </a:r>
          </a:p>
          <a:p>
            <a:endParaRPr 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28600" y="533400"/>
            <a:ext cx="8915400" cy="534924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472440"/>
            <a:ext cx="9144000" cy="54864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Raise The Age: Juvenile Justice Policy and Operations Coordinating Council</a:t>
            </a:r>
            <a:endParaRPr lang="en-US" dirty="0"/>
          </a:p>
        </p:txBody>
      </p:sp>
      <p:sp>
        <p:nvSpPr>
          <p:cNvPr id="3" name="Content Placeholder 2"/>
          <p:cNvSpPr>
            <a:spLocks noGrp="1"/>
          </p:cNvSpPr>
          <p:nvPr>
            <p:ph idx="1"/>
          </p:nvPr>
        </p:nvSpPr>
        <p:spPr/>
        <p:txBody>
          <a:bodyPr/>
          <a:lstStyle/>
          <a:p>
            <a:r>
              <a:rPr lang="en-US" dirty="0" smtClean="0"/>
              <a:t>Uses RBA framework</a:t>
            </a:r>
          </a:p>
          <a:p>
            <a:pPr lvl="1"/>
            <a:r>
              <a:rPr lang="en-US" dirty="0" smtClean="0"/>
              <a:t>Results</a:t>
            </a:r>
          </a:p>
          <a:p>
            <a:pPr lvl="1"/>
            <a:r>
              <a:rPr lang="en-US" dirty="0" smtClean="0"/>
              <a:t>Indicators</a:t>
            </a:r>
          </a:p>
          <a:p>
            <a:pPr lvl="1"/>
            <a:r>
              <a:rPr lang="en-US" dirty="0" smtClean="0"/>
              <a:t>Strategies</a:t>
            </a:r>
          </a:p>
          <a:p>
            <a:pPr lvl="1"/>
            <a:r>
              <a:rPr lang="en-US" dirty="0" smtClean="0"/>
              <a:t>System Performance Measures</a:t>
            </a:r>
          </a:p>
          <a:p>
            <a:pPr lvl="1"/>
            <a:r>
              <a:rPr lang="en-US" dirty="0" smtClean="0"/>
              <a:t>Common Program Performance Measures</a:t>
            </a:r>
          </a:p>
          <a:p>
            <a:pPr lvl="1"/>
            <a:r>
              <a:rPr lang="en-US" dirty="0" smtClean="0"/>
              <a:t>Aligned with RBA framework from </a:t>
            </a:r>
            <a:r>
              <a:rPr lang="en-US" dirty="0" smtClean="0"/>
              <a:t>Joint Juvenile </a:t>
            </a:r>
            <a:r>
              <a:rPr lang="en-US" dirty="0" smtClean="0"/>
              <a:t>Justice </a:t>
            </a:r>
            <a:r>
              <a:rPr lang="en-US" dirty="0" smtClean="0"/>
              <a:t>Strategic </a:t>
            </a:r>
            <a:r>
              <a:rPr lang="en-US" dirty="0" smtClean="0"/>
              <a:t>Plan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JJPOCC Quality of Life Results</a:t>
            </a:r>
            <a:endParaRPr lang="en-US" dirty="0"/>
          </a:p>
        </p:txBody>
      </p:sp>
      <p:sp>
        <p:nvSpPr>
          <p:cNvPr id="5" name="Content Placeholder 4"/>
          <p:cNvSpPr>
            <a:spLocks noGrp="1"/>
          </p:cNvSpPr>
          <p:nvPr>
            <p:ph idx="1"/>
          </p:nvPr>
        </p:nvSpPr>
        <p:spPr/>
        <p:txBody>
          <a:bodyPr/>
          <a:lstStyle/>
          <a:p>
            <a:r>
              <a:rPr lang="en-US" dirty="0" smtClean="0"/>
              <a:t>The foundation of the JJPOCC RBA model are two state/community level </a:t>
            </a:r>
            <a:r>
              <a:rPr lang="en-US" b="1" i="1" dirty="0" smtClean="0"/>
              <a:t>quality of life results:</a:t>
            </a:r>
          </a:p>
          <a:p>
            <a:r>
              <a:rPr lang="en-US" dirty="0" smtClean="0"/>
              <a:t>All </a:t>
            </a:r>
            <a:r>
              <a:rPr lang="en-US" dirty="0" smtClean="0"/>
              <a:t>CT children at risk of justice involvement or justice involved will realize their full potential and live safe and independent lives.</a:t>
            </a:r>
          </a:p>
          <a:p>
            <a:r>
              <a:rPr lang="en-US" dirty="0" smtClean="0"/>
              <a:t>All </a:t>
            </a:r>
            <a:r>
              <a:rPr lang="en-US" dirty="0" smtClean="0"/>
              <a:t>state residents are safe and have a fair and responsive juvenile justice system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762000" y="914400"/>
          <a:ext cx="7543800" cy="5029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72" name="Picture 24"/>
          <p:cNvPicPr>
            <a:picLocks noChangeAspect="1" noChangeArrowheads="1"/>
          </p:cNvPicPr>
          <p:nvPr/>
        </p:nvPicPr>
        <p:blipFill>
          <a:blip r:embed="rId2" cstate="print"/>
          <a:srcRect/>
          <a:stretch>
            <a:fillRect/>
          </a:stretch>
        </p:blipFill>
        <p:spPr bwMode="auto">
          <a:xfrm>
            <a:off x="98902" y="1066800"/>
            <a:ext cx="8929605" cy="47244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Joint Juvenile </a:t>
            </a:r>
            <a:r>
              <a:rPr lang="en-US" dirty="0" smtClean="0"/>
              <a:t>Justice </a:t>
            </a:r>
            <a:r>
              <a:rPr lang="en-US" dirty="0" smtClean="0"/>
              <a:t>Strategic </a:t>
            </a:r>
            <a:r>
              <a:rPr lang="en-US" dirty="0" smtClean="0"/>
              <a:t>Plan</a:t>
            </a:r>
            <a:endParaRPr lang="en-US" dirty="0"/>
          </a:p>
        </p:txBody>
      </p:sp>
      <p:sp>
        <p:nvSpPr>
          <p:cNvPr id="3" name="Content Placeholder 2"/>
          <p:cNvSpPr>
            <a:spLocks noGrp="1"/>
          </p:cNvSpPr>
          <p:nvPr>
            <p:ph idx="1"/>
          </p:nvPr>
        </p:nvSpPr>
        <p:spPr/>
        <p:txBody>
          <a:bodyPr/>
          <a:lstStyle/>
          <a:p>
            <a:r>
              <a:rPr lang="en-US" dirty="0" smtClean="0"/>
              <a:t>Uses RBA framework </a:t>
            </a:r>
          </a:p>
          <a:p>
            <a:pPr lvl="1"/>
            <a:r>
              <a:rPr lang="en-US" dirty="0" smtClean="0"/>
              <a:t>Result</a:t>
            </a:r>
          </a:p>
          <a:p>
            <a:pPr lvl="1"/>
            <a:r>
              <a:rPr lang="en-US" dirty="0" smtClean="0"/>
              <a:t>Indicators</a:t>
            </a:r>
          </a:p>
          <a:p>
            <a:pPr lvl="1"/>
            <a:r>
              <a:rPr lang="en-US" dirty="0" smtClean="0"/>
              <a:t>Strategies</a:t>
            </a:r>
          </a:p>
          <a:p>
            <a:pPr lvl="1"/>
            <a:r>
              <a:rPr lang="en-US" dirty="0" smtClean="0"/>
              <a:t>Performance Measures</a:t>
            </a:r>
          </a:p>
          <a:p>
            <a:pPr lvl="1"/>
            <a:r>
              <a:rPr lang="en-US" dirty="0" smtClean="0"/>
              <a:t>Informed by JJAC system flow data</a:t>
            </a:r>
          </a:p>
          <a:p>
            <a:pPr lvl="1"/>
            <a:r>
              <a:rPr lang="en-US" dirty="0" smtClean="0"/>
              <a:t>Local Interagency Service Teams aligned with RBA framework</a:t>
            </a:r>
            <a:br>
              <a:rPr lang="en-US" dirty="0" smtClean="0"/>
            </a:br>
            <a:endParaRPr lang="en-US" dirty="0" smtClean="0"/>
          </a:p>
          <a:p>
            <a:pPr lvl="1">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Sample Indicator</a:t>
            </a:r>
            <a:endParaRPr lang="en-US"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2" cstate="print"/>
          <a:srcRect/>
          <a:stretch>
            <a:fillRect/>
          </a:stretch>
        </p:blipFill>
        <p:spPr bwMode="auto">
          <a:xfrm>
            <a:off x="1143000" y="1600200"/>
            <a:ext cx="7010400" cy="415814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Interagency Service Teams</a:t>
            </a:r>
            <a:endParaRPr lang="en-US" dirty="0"/>
          </a:p>
        </p:txBody>
      </p:sp>
      <p:sp>
        <p:nvSpPr>
          <p:cNvPr id="3" name="Content Placeholder 2"/>
          <p:cNvSpPr>
            <a:spLocks noGrp="1"/>
          </p:cNvSpPr>
          <p:nvPr>
            <p:ph idx="1"/>
          </p:nvPr>
        </p:nvSpPr>
        <p:spPr/>
        <p:txBody>
          <a:bodyPr/>
          <a:lstStyle/>
          <a:p>
            <a:r>
              <a:rPr lang="en-US" dirty="0" smtClean="0"/>
              <a:t>Trained in use of RBA as planning framework</a:t>
            </a:r>
          </a:p>
          <a:p>
            <a:r>
              <a:rPr lang="en-US" dirty="0" smtClean="0"/>
              <a:t>Provided local and court catchment-area data for use in planning process (Dr. Josephine Hawke).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JJAC System Flow Data</a:t>
            </a:r>
            <a:endParaRPr lang="en-US" dirty="0"/>
          </a:p>
        </p:txBody>
      </p:sp>
      <p:pic>
        <p:nvPicPr>
          <p:cNvPr id="4" name="Picture 3" descr="graph13.gif"/>
          <p:cNvPicPr>
            <a:picLocks noChangeAspect="1"/>
          </p:cNvPicPr>
          <p:nvPr/>
        </p:nvPicPr>
        <p:blipFill>
          <a:blip r:embed="rId2" cstate="print"/>
          <a:stretch>
            <a:fillRect/>
          </a:stretch>
        </p:blipFill>
        <p:spPr>
          <a:xfrm>
            <a:off x="933450" y="1219199"/>
            <a:ext cx="7277100" cy="533400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we talking about today?</a:t>
            </a:r>
            <a:endParaRPr lang="en-US" dirty="0"/>
          </a:p>
        </p:txBody>
      </p:sp>
      <p:sp>
        <p:nvSpPr>
          <p:cNvPr id="3" name="Content Placeholder 2"/>
          <p:cNvSpPr>
            <a:spLocks noGrp="1"/>
          </p:cNvSpPr>
          <p:nvPr>
            <p:ph idx="1"/>
          </p:nvPr>
        </p:nvSpPr>
        <p:spPr/>
        <p:txBody>
          <a:bodyPr/>
          <a:lstStyle/>
          <a:p>
            <a:r>
              <a:rPr lang="en-US" dirty="0" smtClean="0"/>
              <a:t>What is RBA?</a:t>
            </a:r>
          </a:p>
          <a:p>
            <a:r>
              <a:rPr lang="en-US" dirty="0" smtClean="0"/>
              <a:t>RBA at the Connecticut General Assembly</a:t>
            </a:r>
          </a:p>
          <a:p>
            <a:r>
              <a:rPr lang="en-US" dirty="0" smtClean="0"/>
              <a:t>RBA applied to Juvenile Justice Policy and Operations Coordinating Committee</a:t>
            </a:r>
          </a:p>
          <a:p>
            <a:r>
              <a:rPr lang="en-US" dirty="0" smtClean="0"/>
              <a:t>RBA applied to </a:t>
            </a:r>
            <a:r>
              <a:rPr lang="en-US" dirty="0" smtClean="0"/>
              <a:t>Joint Juvenile </a:t>
            </a:r>
            <a:r>
              <a:rPr lang="en-US" dirty="0" smtClean="0"/>
              <a:t>Justice </a:t>
            </a:r>
            <a:r>
              <a:rPr lang="en-US" dirty="0" smtClean="0"/>
              <a:t>Strategic </a:t>
            </a:r>
            <a:r>
              <a:rPr lang="en-US" dirty="0" smtClean="0"/>
              <a:t>Plan</a:t>
            </a:r>
          </a:p>
          <a:p>
            <a:r>
              <a:rPr lang="en-US" dirty="0" smtClean="0"/>
              <a:t>RBA in individual agencies and related efforts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685800"/>
            <a:ext cx="9144000" cy="5486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Efforts</a:t>
            </a:r>
            <a:endParaRPr lang="en-US" dirty="0"/>
          </a:p>
        </p:txBody>
      </p:sp>
      <p:sp>
        <p:nvSpPr>
          <p:cNvPr id="3" name="Content Placeholder 2"/>
          <p:cNvSpPr>
            <a:spLocks noGrp="1"/>
          </p:cNvSpPr>
          <p:nvPr>
            <p:ph idx="1"/>
          </p:nvPr>
        </p:nvSpPr>
        <p:spPr/>
        <p:txBody>
          <a:bodyPr/>
          <a:lstStyle/>
          <a:p>
            <a:r>
              <a:rPr lang="en-US" dirty="0" smtClean="0"/>
              <a:t>Connecticut Data Partnership</a:t>
            </a:r>
          </a:p>
          <a:p>
            <a:r>
              <a:rPr lang="en-US" dirty="0" smtClean="0"/>
              <a:t>Association of Evidence-Based and Promising Practices</a:t>
            </a:r>
          </a:p>
          <a:p>
            <a:r>
              <a:rPr lang="en-US" dirty="0" smtClean="0"/>
              <a:t>JJAC System Flow Data</a:t>
            </a:r>
          </a:p>
          <a:p>
            <a:pPr>
              <a:buNone/>
            </a:pP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0" y="274320"/>
            <a:ext cx="9144000" cy="54864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p:cNvSpPr>
          <p:nvPr>
            <p:ph type="title"/>
          </p:nvPr>
        </p:nvSpPr>
        <p:spPr/>
        <p:txBody>
          <a:bodyPr>
            <a:normAutofit fontScale="90000"/>
          </a:bodyPr>
          <a:lstStyle/>
          <a:p>
            <a:r>
              <a:rPr lang="en-US" smtClean="0"/>
              <a:t>Where do evidence-based practices fit?</a:t>
            </a:r>
          </a:p>
        </p:txBody>
      </p:sp>
      <p:sp>
        <p:nvSpPr>
          <p:cNvPr id="34819" name="Content Placeholder 3"/>
          <p:cNvSpPr>
            <a:spLocks noGrp="1"/>
          </p:cNvSpPr>
          <p:nvPr>
            <p:ph idx="1"/>
          </p:nvPr>
        </p:nvSpPr>
        <p:spPr/>
        <p:txBody>
          <a:bodyPr>
            <a:normAutofit fontScale="92500" lnSpcReduction="10000"/>
          </a:bodyPr>
          <a:lstStyle/>
          <a:p>
            <a:r>
              <a:rPr lang="en-US" sz="2200" dirty="0" smtClean="0"/>
              <a:t>Evidence-based practices fit into the RBA approach in many ways:</a:t>
            </a:r>
          </a:p>
          <a:p>
            <a:pPr lvl="1"/>
            <a:r>
              <a:rPr lang="en-US" sz="2200" dirty="0" smtClean="0"/>
              <a:t>Service delivery models with a strong evidence base should be identified when answering the “what works to do better” question at both the population and performance accountability level</a:t>
            </a:r>
          </a:p>
          <a:p>
            <a:pPr lvl="1"/>
            <a:r>
              <a:rPr lang="en-US" sz="2200" dirty="0" smtClean="0"/>
              <a:t>During the early phases of implementing an evidence-based practice, when better off measures (outcomes) for clients may not have ripened, it is appropriate to use the existing evidence –base from other jurisdictions as a starting point   During early implementation, use of many “how well” measures, particularly those associated with monitoring how closely implementation is faithful to the original evidence based model, are very important</a:t>
            </a:r>
          </a:p>
          <a:p>
            <a:pPr lvl="1"/>
            <a:r>
              <a:rPr lang="en-US" sz="2200" dirty="0" smtClean="0"/>
              <a:t>However, it is important not to stop with the above approach.  Eventually it is important to determine whether the services you are providing are working for your clients, whatever the evidence base says.  This leads to a number of considerations:</a:t>
            </a:r>
          </a:p>
          <a:p>
            <a:pPr lvl="1"/>
            <a:endParaRPr lang="en-US" sz="1800" dirty="0" smtClean="0"/>
          </a:p>
          <a:p>
            <a:pPr lvl="1"/>
            <a:endParaRPr lang="en-US" sz="18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Considerations</a:t>
            </a:r>
          </a:p>
        </p:txBody>
      </p:sp>
      <p:sp>
        <p:nvSpPr>
          <p:cNvPr id="35843" name="Content Placeholder 2"/>
          <p:cNvSpPr>
            <a:spLocks noGrp="1"/>
          </p:cNvSpPr>
          <p:nvPr>
            <p:ph idx="1"/>
          </p:nvPr>
        </p:nvSpPr>
        <p:spPr/>
        <p:txBody>
          <a:bodyPr>
            <a:normAutofit fontScale="92500" lnSpcReduction="10000"/>
          </a:bodyPr>
          <a:lstStyle/>
          <a:p>
            <a:r>
              <a:rPr lang="en-US" sz="2200" dirty="0" smtClean="0"/>
              <a:t>It is critical to remember that evidence-based models are not generic;  generally, evidence-based models have been established for:</a:t>
            </a:r>
          </a:p>
          <a:p>
            <a:pPr lvl="2"/>
            <a:r>
              <a:rPr lang="en-US" sz="2200" dirty="0" smtClean="0"/>
              <a:t>Particular client groups</a:t>
            </a:r>
          </a:p>
          <a:p>
            <a:pPr lvl="2"/>
            <a:r>
              <a:rPr lang="en-US" sz="2200" dirty="0" smtClean="0"/>
              <a:t>In particular environments</a:t>
            </a:r>
          </a:p>
          <a:p>
            <a:pPr lvl="2"/>
            <a:r>
              <a:rPr lang="en-US" sz="2200" dirty="0" smtClean="0"/>
              <a:t>Using a specific service approach and DOSAGE;</a:t>
            </a:r>
          </a:p>
          <a:p>
            <a:r>
              <a:rPr lang="en-US" sz="2200" dirty="0" smtClean="0"/>
              <a:t>One of the on-going issues with evidence-based practices is the “loosely held” evidence-based practice…when a practice begins to gain traction, everyone “says” they are doing it, observing some of the forms, but ignoring some of the above considerations.</a:t>
            </a:r>
          </a:p>
          <a:p>
            <a:r>
              <a:rPr lang="en-US" sz="2200" dirty="0" smtClean="0"/>
              <a:t>It is critical that “how well” measures are used to ensure fidelity to model;  if the customer group or environment differs from that of the original evidence-based model, it is important to determine whether your approach is working for your clients.  Doing so also ADDS TO THE EVIDENCE BASE for the model.</a:t>
            </a:r>
          </a:p>
          <a:p>
            <a:pPr lvl="1"/>
            <a:endParaRPr lang="en-US" sz="18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we go from here?</a:t>
            </a:r>
            <a:endParaRPr lang="en-US" dirty="0"/>
          </a:p>
        </p:txBody>
      </p:sp>
      <p:sp>
        <p:nvSpPr>
          <p:cNvPr id="3" name="Content Placeholder 2"/>
          <p:cNvSpPr>
            <a:spLocks noGrp="1"/>
          </p:cNvSpPr>
          <p:nvPr>
            <p:ph idx="1"/>
          </p:nvPr>
        </p:nvSpPr>
        <p:spPr/>
        <p:txBody>
          <a:bodyPr/>
          <a:lstStyle/>
          <a:p>
            <a:r>
              <a:rPr lang="en-US" dirty="0" smtClean="0"/>
              <a:t>Greater use of RBA at program level</a:t>
            </a:r>
          </a:p>
          <a:p>
            <a:r>
              <a:rPr lang="en-US" dirty="0" smtClean="0"/>
              <a:t>Greater use of RBA at system level</a:t>
            </a:r>
          </a:p>
          <a:p>
            <a:r>
              <a:rPr lang="en-US" dirty="0" smtClean="0"/>
              <a:t>Greater use of RBA for performance contracting</a:t>
            </a:r>
          </a:p>
          <a:p>
            <a:r>
              <a:rPr lang="en-US" dirty="0" smtClean="0"/>
              <a:t>Use of RBA to create the foundation for common / pooled evaluation efforts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For more information contact:</a:t>
            </a:r>
          </a:p>
          <a:p>
            <a:endParaRPr lang="en-US" dirty="0"/>
          </a:p>
          <a:p>
            <a:pPr algn="ctr">
              <a:buNone/>
            </a:pPr>
            <a:r>
              <a:rPr lang="en-US" dirty="0" smtClean="0"/>
              <a:t>Ron Schack, Ph.D.</a:t>
            </a:r>
          </a:p>
          <a:p>
            <a:pPr algn="ctr">
              <a:buNone/>
            </a:pPr>
            <a:r>
              <a:rPr lang="en-US" dirty="0" smtClean="0"/>
              <a:t>The Charter Oak Group, LLC</a:t>
            </a:r>
          </a:p>
          <a:p>
            <a:pPr algn="ctr">
              <a:buNone/>
            </a:pPr>
            <a:r>
              <a:rPr lang="en-US" dirty="0" smtClean="0"/>
              <a:t>860-478-7847</a:t>
            </a:r>
          </a:p>
          <a:p>
            <a:pPr algn="ctr">
              <a:buNone/>
            </a:pPr>
            <a:r>
              <a:rPr lang="en-US" dirty="0" smtClean="0">
                <a:hlinkClick r:id="rId2"/>
              </a:rPr>
              <a:t>rschack@charteroakgroup.com</a:t>
            </a:r>
            <a:endParaRPr lang="en-US" dirty="0" smtClean="0"/>
          </a:p>
          <a:p>
            <a:pPr algn="ctr">
              <a:buNone/>
            </a:pPr>
            <a:r>
              <a:rPr lang="en-US" dirty="0" smtClean="0">
                <a:hlinkClick r:id="rId3"/>
              </a:rPr>
              <a:t>www.charteroakgroup.com</a:t>
            </a:r>
            <a:endParaRPr lang="en-US" dirty="0" smtClean="0"/>
          </a:p>
          <a:p>
            <a:pPr algn="ct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r>
              <a:rPr lang="en-US" dirty="0" smtClean="0"/>
              <a:t>What is Results-Based Accountability™ (RBA)?</a:t>
            </a:r>
          </a:p>
        </p:txBody>
      </p:sp>
      <p:sp>
        <p:nvSpPr>
          <p:cNvPr id="14339" name="Content Placeholder 2"/>
          <p:cNvSpPr>
            <a:spLocks noGrp="1"/>
          </p:cNvSpPr>
          <p:nvPr>
            <p:ph idx="1"/>
          </p:nvPr>
        </p:nvSpPr>
        <p:spPr/>
        <p:txBody>
          <a:bodyPr>
            <a:normAutofit fontScale="92500" lnSpcReduction="10000"/>
          </a:bodyPr>
          <a:lstStyle/>
          <a:p>
            <a:r>
              <a:rPr lang="en-US" sz="2000" dirty="0" smtClean="0"/>
              <a:t>RBA is a public accountability framework developed by Mark Friedman of the Fiscal Policy Studies Institute that:</a:t>
            </a:r>
          </a:p>
          <a:p>
            <a:r>
              <a:rPr lang="en-US" sz="2000" dirty="0" smtClean="0"/>
              <a:t>Identifies the quality of life results that the we are collectively trying to achieve for the residents of the state</a:t>
            </a:r>
          </a:p>
          <a:p>
            <a:r>
              <a:rPr lang="en-US" sz="2000" dirty="0" smtClean="0"/>
              <a:t>Links strategies (as expressed by programs, agency activities, statutes, policies, regulations, etc) to these quality of life results</a:t>
            </a:r>
          </a:p>
          <a:p>
            <a:r>
              <a:rPr lang="en-US" sz="2000" dirty="0" smtClean="0"/>
              <a:t>Provides an approach to measuring programs along three key dimensions:</a:t>
            </a:r>
          </a:p>
          <a:p>
            <a:pPr lvl="1"/>
            <a:r>
              <a:rPr lang="en-US" sz="2000" dirty="0" smtClean="0"/>
              <a:t>How much activity or service is provided</a:t>
            </a:r>
          </a:p>
          <a:p>
            <a:pPr lvl="1"/>
            <a:r>
              <a:rPr lang="en-US" sz="2000" dirty="0" smtClean="0"/>
              <a:t>How well the program or service is operated/managed</a:t>
            </a:r>
          </a:p>
          <a:p>
            <a:pPr lvl="1"/>
            <a:r>
              <a:rPr lang="en-US" sz="2000" dirty="0" smtClean="0"/>
              <a:t>Whether anyone is better off as result of the activity, service, or program</a:t>
            </a:r>
          </a:p>
          <a:p>
            <a:r>
              <a:rPr lang="en-US" sz="2000" dirty="0" smtClean="0"/>
              <a:t>Allows for the introduction of this information on programs into the budget decision process</a:t>
            </a:r>
          </a:p>
          <a:p>
            <a:r>
              <a:rPr lang="en-US" sz="2000" dirty="0" smtClean="0"/>
              <a:t>Fosters dialog between legislators and agencies staff</a:t>
            </a:r>
          </a:p>
          <a:p>
            <a:r>
              <a:rPr lang="en-US" sz="2000" dirty="0" smtClean="0"/>
              <a:t>Identifies current and potential partnerships in contributing to these quality of life results</a:t>
            </a:r>
          </a:p>
          <a:p>
            <a:pPr lvl="1"/>
            <a:endParaRPr lang="en-US" sz="16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What RBA Is NOT:</a:t>
            </a:r>
          </a:p>
        </p:txBody>
      </p:sp>
      <p:sp>
        <p:nvSpPr>
          <p:cNvPr id="15363" name="Content Placeholder 2"/>
          <p:cNvSpPr>
            <a:spLocks noGrp="1"/>
          </p:cNvSpPr>
          <p:nvPr>
            <p:ph idx="1"/>
          </p:nvPr>
        </p:nvSpPr>
        <p:spPr/>
        <p:txBody>
          <a:bodyPr/>
          <a:lstStyle/>
          <a:p>
            <a:r>
              <a:rPr lang="en-US" sz="2200" dirty="0" smtClean="0"/>
              <a:t>RBA is NOT a substitute for formal program evaluation, although an RBA framework can provide a foundation for evaluation activities (</a:t>
            </a:r>
            <a:r>
              <a:rPr lang="en-US" sz="2200" i="1" dirty="0" smtClean="0"/>
              <a:t>and building an evidence-base</a:t>
            </a:r>
            <a:r>
              <a:rPr lang="en-US" sz="2200" dirty="0" smtClean="0"/>
              <a:t>) and evaluation results can inform RBA </a:t>
            </a:r>
          </a:p>
          <a:p>
            <a:r>
              <a:rPr lang="en-US" sz="2200" dirty="0" smtClean="0"/>
              <a:t>RBA is NOT biased toward budget accretion or budget reduction</a:t>
            </a:r>
          </a:p>
          <a:p>
            <a:r>
              <a:rPr lang="en-US" sz="2200" dirty="0" smtClean="0"/>
              <a:t>RBA is NOT a replacement for other inputs into the budget process: availability of resources, politics, need, etc.</a:t>
            </a:r>
          </a:p>
          <a:p>
            <a:pPr>
              <a:buFont typeface="Wingdings" charset="2"/>
              <a:buNone/>
            </a:pPr>
            <a:endParaRPr lang="en-US" sz="1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What Makes RBA Different?</a:t>
            </a:r>
          </a:p>
        </p:txBody>
      </p:sp>
      <p:sp>
        <p:nvSpPr>
          <p:cNvPr id="16387" name="Content Placeholder 2"/>
          <p:cNvSpPr>
            <a:spLocks noGrp="1"/>
          </p:cNvSpPr>
          <p:nvPr>
            <p:ph idx="1"/>
          </p:nvPr>
        </p:nvSpPr>
        <p:spPr/>
        <p:txBody>
          <a:bodyPr>
            <a:normAutofit lnSpcReduction="10000"/>
          </a:bodyPr>
          <a:lstStyle/>
          <a:p>
            <a:r>
              <a:rPr lang="en-US" sz="2200" dirty="0" smtClean="0"/>
              <a:t>Many aspects of RBA build on a long tradition of evaluation and performance measurement work.  However,  RBA makes some important distinctions:</a:t>
            </a:r>
          </a:p>
          <a:p>
            <a:pPr lvl="1"/>
            <a:r>
              <a:rPr lang="en-US" sz="2200" b="1" i="1" dirty="0" smtClean="0"/>
              <a:t>Emphasis on Quality of Life Results.   </a:t>
            </a:r>
            <a:r>
              <a:rPr lang="en-US" sz="2200" dirty="0" smtClean="0"/>
              <a:t>RBA emphasizes determining the extent to which we, collectively (residents, state agencies, municipalities, non-profit organizations, foundations, business, etc.) are achieving the quality of life results (ends) we are trying to achieve.  We make that determination without regard to the particular means (programs and services) we are currently using  in attempting to achieve those ends.    </a:t>
            </a:r>
          </a:p>
          <a:p>
            <a:pPr lvl="1"/>
            <a:r>
              <a:rPr lang="en-US" sz="2200" b="1" i="1" dirty="0" smtClean="0"/>
              <a:t>Use of Indicators.  </a:t>
            </a:r>
            <a:r>
              <a:rPr lang="en-US" sz="2200" dirty="0" smtClean="0"/>
              <a:t>Indicators are measures that show the extent to which we collectively are achieving particular quality of life results.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en-US" dirty="0" smtClean="0"/>
              <a:t>What Makes RBA Different, Continued</a:t>
            </a:r>
          </a:p>
        </p:txBody>
      </p:sp>
      <p:sp>
        <p:nvSpPr>
          <p:cNvPr id="17411" name="Content Placeholder 2"/>
          <p:cNvSpPr>
            <a:spLocks noGrp="1"/>
          </p:cNvSpPr>
          <p:nvPr>
            <p:ph idx="1"/>
          </p:nvPr>
        </p:nvSpPr>
        <p:spPr/>
        <p:txBody>
          <a:bodyPr>
            <a:normAutofit lnSpcReduction="10000"/>
          </a:bodyPr>
          <a:lstStyle/>
          <a:p>
            <a:r>
              <a:rPr lang="en-US" sz="2200" b="1" i="1" dirty="0" smtClean="0"/>
              <a:t>Population vs. Performance Accountability.  </a:t>
            </a:r>
            <a:r>
              <a:rPr lang="en-US" sz="2200" dirty="0" smtClean="0"/>
              <a:t>Population accountability is about the well being of whole populations, like all residents of the state of CT.  Performance accountability is about the well-being of client populations, like all those served by a particular program.  It is confusion about these kinds of accountability that has hampered progress on a common sense and useful approach to public accountability.</a:t>
            </a:r>
          </a:p>
          <a:p>
            <a:r>
              <a:rPr lang="en-US" sz="2200" b="1" i="1" dirty="0" smtClean="0"/>
              <a:t>Emphasis on Whether Anyone Is Better Off.   </a:t>
            </a:r>
            <a:r>
              <a:rPr lang="en-US" sz="2200" dirty="0" smtClean="0"/>
              <a:t>Government agencies, in particular are used to counting things and reporting the scale and scope of their activities.  While RBA allows for this, it demands that programs also provide information on whether recipients of services are better off as a result of those services.</a:t>
            </a:r>
          </a:p>
          <a:p>
            <a:r>
              <a:rPr lang="en-US" sz="2200" b="1" i="1" dirty="0" smtClean="0"/>
              <a:t>Emphasis on the Role of Partners.</a:t>
            </a:r>
          </a:p>
          <a:p>
            <a:r>
              <a:rPr lang="en-US" sz="2200" b="1" i="1" dirty="0" smtClean="0"/>
              <a:t>Emphasis on Low-cost/No-cost and Doing The Least Harm.</a:t>
            </a:r>
          </a:p>
          <a:p>
            <a:pPr lvl="1"/>
            <a:endParaRPr lang="en-US" sz="1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t>RBA at the Connecticut Legislature</a:t>
            </a:r>
          </a:p>
        </p:txBody>
      </p:sp>
      <p:sp>
        <p:nvSpPr>
          <p:cNvPr id="18435" name="Content Placeholder 2"/>
          <p:cNvSpPr>
            <a:spLocks noGrp="1"/>
          </p:cNvSpPr>
          <p:nvPr>
            <p:ph idx="1"/>
          </p:nvPr>
        </p:nvSpPr>
        <p:spPr/>
        <p:txBody>
          <a:bodyPr>
            <a:normAutofit fontScale="92500" lnSpcReduction="10000"/>
          </a:bodyPr>
          <a:lstStyle/>
          <a:p>
            <a:r>
              <a:rPr lang="en-US" sz="2200" dirty="0" smtClean="0"/>
              <a:t>In a multi year, multi-stage pilot, RBA </a:t>
            </a:r>
            <a:r>
              <a:rPr lang="en-US" sz="2200" dirty="0" smtClean="0"/>
              <a:t>has </a:t>
            </a:r>
            <a:r>
              <a:rPr lang="en-US" sz="2200" dirty="0" smtClean="0"/>
              <a:t>been used by </a:t>
            </a:r>
            <a:r>
              <a:rPr lang="en-US" sz="2200" dirty="0" smtClean="0"/>
              <a:t>the Appropriations committee </a:t>
            </a:r>
            <a:r>
              <a:rPr lang="en-US" sz="2200" dirty="0" smtClean="0"/>
              <a:t>in the budget process for </a:t>
            </a:r>
            <a:r>
              <a:rPr lang="en-US" sz="2200" dirty="0" smtClean="0"/>
              <a:t>the past 6 </a:t>
            </a:r>
            <a:r>
              <a:rPr lang="en-US" sz="2200" dirty="0" smtClean="0"/>
              <a:t>years  </a:t>
            </a:r>
            <a:endParaRPr lang="en-US" sz="2200" dirty="0" smtClean="0"/>
          </a:p>
          <a:p>
            <a:r>
              <a:rPr lang="en-US" sz="2200" dirty="0" smtClean="0"/>
              <a:t>This year,  43 agencies were asked to develop a report card for program selected by the relevant sub-committee of Appropriations.    The programs were, generally, selected because they had a substantial impact on the budget, or were one of the agency’s largest or high-profile programs.  These programs were the focus of the forums held in December of 2010.  In addition, agencies that had prepared report cards for programs in 2009 were asked to refresh these report cards with the most recent data available, and make any other changes that were appropriate.</a:t>
            </a:r>
          </a:p>
          <a:p>
            <a:r>
              <a:rPr lang="en-US" sz="2200" dirty="0" smtClean="0"/>
              <a:t>This year we moved from pilot to full implementation.  That means that beyond the report cards mentioned above, RBA questions served as the foundation of the budget hearings.</a:t>
            </a:r>
          </a:p>
          <a:p>
            <a:r>
              <a:rPr lang="en-US" sz="2200" dirty="0" smtClean="0"/>
              <a:t>Check out: http://www.cga.ct.gov/app/rba/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381000" y="533400"/>
            <a:ext cx="8509000" cy="51054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609600"/>
            <a:ext cx="9144000" cy="54864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4162</TotalTime>
  <Words>1280</Words>
  <Application>Microsoft Office PowerPoint</Application>
  <PresentationFormat>On-screen Show (4:3)</PresentationFormat>
  <Paragraphs>97</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Applying Results-Based Accountability™ to Connecticut Juvenile Justice Programs </vt:lpstr>
      <vt:lpstr>What are we talking about today?</vt:lpstr>
      <vt:lpstr>What is Results-Based Accountability™ (RBA)?</vt:lpstr>
      <vt:lpstr>What RBA Is NOT:</vt:lpstr>
      <vt:lpstr>What Makes RBA Different?</vt:lpstr>
      <vt:lpstr>What Makes RBA Different, Continued</vt:lpstr>
      <vt:lpstr>RBA at the Connecticut Legislature</vt:lpstr>
      <vt:lpstr>Slide 8</vt:lpstr>
      <vt:lpstr>Slide 9</vt:lpstr>
      <vt:lpstr>Slide 10</vt:lpstr>
      <vt:lpstr>Slide 11</vt:lpstr>
      <vt:lpstr>Raise The Age: Juvenile Justice Policy and Operations Coordinating Council</vt:lpstr>
      <vt:lpstr>JJPOCC Quality of Life Results</vt:lpstr>
      <vt:lpstr>Slide 14</vt:lpstr>
      <vt:lpstr>Slide 15</vt:lpstr>
      <vt:lpstr>Joint Juvenile Justice Strategic Plan</vt:lpstr>
      <vt:lpstr>Sample Indicator</vt:lpstr>
      <vt:lpstr>Local Interagency Service Teams</vt:lpstr>
      <vt:lpstr>JJAC System Flow Data</vt:lpstr>
      <vt:lpstr>Slide 20</vt:lpstr>
      <vt:lpstr>Related Efforts</vt:lpstr>
      <vt:lpstr>Where do evidence-based practices fit?</vt:lpstr>
      <vt:lpstr>Considerations</vt:lpstr>
      <vt:lpstr>Where do we go from here?</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Results-Based Accountability™to Connecticut Juvenile Justice Programs</dc:title>
  <dc:creator>Dr. Ronald Schack</dc:creator>
  <cp:lastModifiedBy>Dr. Ronald Schack</cp:lastModifiedBy>
  <cp:revision>11</cp:revision>
  <dcterms:created xsi:type="dcterms:W3CDTF">2011-06-21T16:57:45Z</dcterms:created>
  <dcterms:modified xsi:type="dcterms:W3CDTF">2011-06-28T02:50:08Z</dcterms:modified>
</cp:coreProperties>
</file>